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7" r:id="rId60"/>
    <p:sldId id="316" r:id="rId61"/>
    <p:sldId id="315" r:id="rId6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82250" autoAdjust="0"/>
  </p:normalViewPr>
  <p:slideViewPr>
    <p:cSldViewPr snapToGrid="0" showGuides="1">
      <p:cViewPr>
        <p:scale>
          <a:sx n="82" d="100"/>
          <a:sy n="82" d="100"/>
        </p:scale>
        <p:origin x="399" y="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D379F-964E-4282-9D67-ABA0343CE7C9}" type="doc">
      <dgm:prSet loTypeId="urn:microsoft.com/office/officeart/2005/8/layout/hierarchy2" loCatId="Inbox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5DDC5FF7-15D5-489C-945B-2F492043973B}">
      <dgm:prSet/>
      <dgm:spPr/>
      <dgm:t>
        <a:bodyPr/>
        <a:lstStyle/>
        <a:p>
          <a:r>
            <a:rPr lang="en-US" baseline="0"/>
            <a:t>Metadata/Definitions</a:t>
          </a:r>
          <a:endParaRPr lang="en-US"/>
        </a:p>
      </dgm:t>
    </dgm:pt>
    <dgm:pt modelId="{E3B2C87F-A388-4277-BEEC-F4A2FE56522E}" type="parTrans" cxnId="{4F0FFB21-63AB-4AD7-9CCC-A8356C5FA2B9}">
      <dgm:prSet/>
      <dgm:spPr/>
      <dgm:t>
        <a:bodyPr/>
        <a:lstStyle/>
        <a:p>
          <a:endParaRPr lang="en-US"/>
        </a:p>
      </dgm:t>
    </dgm:pt>
    <dgm:pt modelId="{EC288057-8703-4A7C-9B7E-5130B56AE9DB}" type="sibTrans" cxnId="{4F0FFB21-63AB-4AD7-9CCC-A8356C5FA2B9}">
      <dgm:prSet/>
      <dgm:spPr/>
      <dgm:t>
        <a:bodyPr/>
        <a:lstStyle/>
        <a:p>
          <a:endParaRPr lang="en-US"/>
        </a:p>
      </dgm:t>
    </dgm:pt>
    <dgm:pt modelId="{211C68BF-41D3-4D62-8923-80B6873B812F}">
      <dgm:prSet/>
      <dgm:spPr/>
      <dgm:t>
        <a:bodyPr/>
        <a:lstStyle/>
        <a:p>
          <a:r>
            <a:rPr lang="en-US" baseline="0"/>
            <a:t>Code</a:t>
          </a:r>
          <a:endParaRPr lang="en-US"/>
        </a:p>
      </dgm:t>
    </dgm:pt>
    <dgm:pt modelId="{7AE5B562-2255-47D0-B5A7-971E48B0D0AC}" type="parTrans" cxnId="{0D7DA246-1BE8-40AD-9E2A-4664CE537E4D}">
      <dgm:prSet/>
      <dgm:spPr/>
      <dgm:t>
        <a:bodyPr/>
        <a:lstStyle/>
        <a:p>
          <a:endParaRPr lang="en-US"/>
        </a:p>
      </dgm:t>
    </dgm:pt>
    <dgm:pt modelId="{039E7B94-1D34-49CB-91A4-19ADE26A4222}" type="sibTrans" cxnId="{0D7DA246-1BE8-40AD-9E2A-4664CE537E4D}">
      <dgm:prSet/>
      <dgm:spPr/>
      <dgm:t>
        <a:bodyPr/>
        <a:lstStyle/>
        <a:p>
          <a:endParaRPr lang="en-US"/>
        </a:p>
      </dgm:t>
    </dgm:pt>
    <dgm:pt modelId="{65EE9AB2-A9CD-40B5-A4B6-07D7AC868DBE}" type="pres">
      <dgm:prSet presAssocID="{156D379F-964E-4282-9D67-ABA0343CE7C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703A2E4-82FE-4F42-92CB-3B52546C7E24}" type="pres">
      <dgm:prSet presAssocID="{5DDC5FF7-15D5-489C-945B-2F492043973B}" presName="root1" presStyleCnt="0"/>
      <dgm:spPr/>
    </dgm:pt>
    <dgm:pt modelId="{CBAF4351-9447-40FE-891D-3F81D4397B14}" type="pres">
      <dgm:prSet presAssocID="{5DDC5FF7-15D5-489C-945B-2F492043973B}" presName="LevelOneTextNode" presStyleLbl="node0" presStyleIdx="0" presStyleCnt="2">
        <dgm:presLayoutVars>
          <dgm:chPref val="3"/>
        </dgm:presLayoutVars>
      </dgm:prSet>
      <dgm:spPr/>
    </dgm:pt>
    <dgm:pt modelId="{6712A5B6-1668-487B-A45C-1137A1B1CD1F}" type="pres">
      <dgm:prSet presAssocID="{5DDC5FF7-15D5-489C-945B-2F492043973B}" presName="level2hierChild" presStyleCnt="0"/>
      <dgm:spPr/>
    </dgm:pt>
    <dgm:pt modelId="{52B2F442-580E-44A2-B365-E7D5A5A2B31A}" type="pres">
      <dgm:prSet presAssocID="{211C68BF-41D3-4D62-8923-80B6873B812F}" presName="root1" presStyleCnt="0"/>
      <dgm:spPr/>
    </dgm:pt>
    <dgm:pt modelId="{ECFB0FBF-96DE-4C11-8139-FE23878B18A5}" type="pres">
      <dgm:prSet presAssocID="{211C68BF-41D3-4D62-8923-80B6873B812F}" presName="LevelOneTextNode" presStyleLbl="node0" presStyleIdx="1" presStyleCnt="2">
        <dgm:presLayoutVars>
          <dgm:chPref val="3"/>
        </dgm:presLayoutVars>
      </dgm:prSet>
      <dgm:spPr/>
    </dgm:pt>
    <dgm:pt modelId="{51481B92-5CF8-4A4A-B7A7-D6ACE29EF1CE}" type="pres">
      <dgm:prSet presAssocID="{211C68BF-41D3-4D62-8923-80B6873B812F}" presName="level2hierChild" presStyleCnt="0"/>
      <dgm:spPr/>
    </dgm:pt>
  </dgm:ptLst>
  <dgm:cxnLst>
    <dgm:cxn modelId="{4F0FFB21-63AB-4AD7-9CCC-A8356C5FA2B9}" srcId="{156D379F-964E-4282-9D67-ABA0343CE7C9}" destId="{5DDC5FF7-15D5-489C-945B-2F492043973B}" srcOrd="0" destOrd="0" parTransId="{E3B2C87F-A388-4277-BEEC-F4A2FE56522E}" sibTransId="{EC288057-8703-4A7C-9B7E-5130B56AE9DB}"/>
    <dgm:cxn modelId="{EE039344-0C6F-4566-9774-8DBB48DBDFDD}" type="presOf" srcId="{211C68BF-41D3-4D62-8923-80B6873B812F}" destId="{ECFB0FBF-96DE-4C11-8139-FE23878B18A5}" srcOrd="0" destOrd="0" presId="urn:microsoft.com/office/officeart/2005/8/layout/hierarchy2"/>
    <dgm:cxn modelId="{0D7DA246-1BE8-40AD-9E2A-4664CE537E4D}" srcId="{156D379F-964E-4282-9D67-ABA0343CE7C9}" destId="{211C68BF-41D3-4D62-8923-80B6873B812F}" srcOrd="1" destOrd="0" parTransId="{7AE5B562-2255-47D0-B5A7-971E48B0D0AC}" sibTransId="{039E7B94-1D34-49CB-91A4-19ADE26A4222}"/>
    <dgm:cxn modelId="{752C7E9E-0E11-4108-BC0E-B2B703DAB8A6}" type="presOf" srcId="{156D379F-964E-4282-9D67-ABA0343CE7C9}" destId="{65EE9AB2-A9CD-40B5-A4B6-07D7AC868DBE}" srcOrd="0" destOrd="0" presId="urn:microsoft.com/office/officeart/2005/8/layout/hierarchy2"/>
    <dgm:cxn modelId="{EBD5DE9E-463C-4871-8EBE-9E0F80C94FC2}" type="presOf" srcId="{5DDC5FF7-15D5-489C-945B-2F492043973B}" destId="{CBAF4351-9447-40FE-891D-3F81D4397B14}" srcOrd="0" destOrd="0" presId="urn:microsoft.com/office/officeart/2005/8/layout/hierarchy2"/>
    <dgm:cxn modelId="{8DBB3B0D-FB3A-4797-805D-86D28DFAAE04}" type="presParOf" srcId="{65EE9AB2-A9CD-40B5-A4B6-07D7AC868DBE}" destId="{4703A2E4-82FE-4F42-92CB-3B52546C7E24}" srcOrd="0" destOrd="0" presId="urn:microsoft.com/office/officeart/2005/8/layout/hierarchy2"/>
    <dgm:cxn modelId="{56054ECB-F1C7-474F-A730-EB3FE5AA29A1}" type="presParOf" srcId="{4703A2E4-82FE-4F42-92CB-3B52546C7E24}" destId="{CBAF4351-9447-40FE-891D-3F81D4397B14}" srcOrd="0" destOrd="0" presId="urn:microsoft.com/office/officeart/2005/8/layout/hierarchy2"/>
    <dgm:cxn modelId="{34EC6F98-C1AD-48D9-8370-E12223C2508B}" type="presParOf" srcId="{4703A2E4-82FE-4F42-92CB-3B52546C7E24}" destId="{6712A5B6-1668-487B-A45C-1137A1B1CD1F}" srcOrd="1" destOrd="0" presId="urn:microsoft.com/office/officeart/2005/8/layout/hierarchy2"/>
    <dgm:cxn modelId="{A8304C35-1449-44A1-8018-DE3043FE4ABC}" type="presParOf" srcId="{65EE9AB2-A9CD-40B5-A4B6-07D7AC868DBE}" destId="{52B2F442-580E-44A2-B365-E7D5A5A2B31A}" srcOrd="1" destOrd="0" presId="urn:microsoft.com/office/officeart/2005/8/layout/hierarchy2"/>
    <dgm:cxn modelId="{44EF2C26-822F-4760-9535-F1068B8CA9CF}" type="presParOf" srcId="{52B2F442-580E-44A2-B365-E7D5A5A2B31A}" destId="{ECFB0FBF-96DE-4C11-8139-FE23878B18A5}" srcOrd="0" destOrd="0" presId="urn:microsoft.com/office/officeart/2005/8/layout/hierarchy2"/>
    <dgm:cxn modelId="{6B8B03D2-701C-4A80-989F-EDB52FB937C3}" type="presParOf" srcId="{52B2F442-580E-44A2-B365-E7D5A5A2B31A}" destId="{51481B92-5CF8-4A4A-B7A7-D6ACE29EF1C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F4351-9447-40FE-891D-3F81D4397B14}">
      <dsp:nvSpPr>
        <dsp:cNvPr id="0" name=""/>
        <dsp:cNvSpPr/>
      </dsp:nvSpPr>
      <dsp:spPr>
        <a:xfrm>
          <a:off x="660327" y="1634"/>
          <a:ext cx="5185648" cy="25928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baseline="0"/>
            <a:t>Metadata/Definitions</a:t>
          </a:r>
          <a:endParaRPr lang="en-US" sz="4300" kern="1200"/>
        </a:p>
      </dsp:txBody>
      <dsp:txXfrm>
        <a:off x="736268" y="77575"/>
        <a:ext cx="5033766" cy="2440942"/>
      </dsp:txXfrm>
    </dsp:sp>
    <dsp:sp modelId="{ECFB0FBF-96DE-4C11-8139-FE23878B18A5}">
      <dsp:nvSpPr>
        <dsp:cNvPr id="0" name=""/>
        <dsp:cNvSpPr/>
      </dsp:nvSpPr>
      <dsp:spPr>
        <a:xfrm>
          <a:off x="660327" y="2983381"/>
          <a:ext cx="5185648" cy="25928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baseline="0"/>
            <a:t>Code</a:t>
          </a:r>
          <a:endParaRPr lang="en-US" sz="4300" kern="1200"/>
        </a:p>
      </dsp:txBody>
      <dsp:txXfrm>
        <a:off x="736268" y="3059322"/>
        <a:ext cx="5033766" cy="24409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AB2FA-E49B-4580-B3A7-AD4660332468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C38A2-57F7-48E2-91D2-85557A222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207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do </a:t>
            </a:r>
            <a:r>
              <a:rPr lang="en-US" dirty="0" err="1"/>
              <a:t>i</a:t>
            </a:r>
            <a:r>
              <a:rPr lang="en-US" dirty="0"/>
              <a:t> really DIG working w/ Alexa</a:t>
            </a:r>
          </a:p>
          <a:p>
            <a:r>
              <a:rPr lang="en-US" dirty="0"/>
              <a:t>This caught me by surprise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953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 sure to show activations</a:t>
            </a:r>
          </a:p>
          <a:p>
            <a:r>
              <a:rPr lang="en-US" dirty="0"/>
              <a:t>arguments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93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35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039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buckstars2 JS, still buckstars1 skill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53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2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buckstars2 SKILL</a:t>
            </a:r>
          </a:p>
          <a:p>
            <a:r>
              <a:rPr lang="en-US" dirty="0"/>
              <a:t>show buckstars3 JS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29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response it returned was invalid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26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Carol, my youngest, showing you exactly how much she thinks about your opinion. She isn't spoiled at all.</a:t>
            </a:r>
          </a:p>
          <a:p>
            <a:r>
              <a:rPr lang="en-US" dirty="0"/>
              <a:t>Why does this matter?</a:t>
            </a:r>
          </a:p>
          <a:p>
            <a:r>
              <a:rPr lang="en-US" dirty="0"/>
              <a:t>When I built my first skill, which was I think was "hello </a:t>
            </a:r>
            <a:r>
              <a:rPr lang="en-US" dirty="0" err="1"/>
              <a:t>noah</a:t>
            </a:r>
            <a:r>
              <a:rPr lang="en-US" dirty="0"/>
              <a:t>" + random number (</a:t>
            </a:r>
            <a:r>
              <a:rPr lang="en-US" dirty="0" err="1"/>
              <a:t>noah</a:t>
            </a:r>
            <a:r>
              <a:rPr lang="en-US" dirty="0"/>
              <a:t> is another of my kids), I discovered something.</a:t>
            </a:r>
          </a:p>
          <a:p>
            <a:r>
              <a:rPr lang="en-US" dirty="0"/>
              <a:t>You can build for Alexa while you are learning, and use what you built, on your hardware.</a:t>
            </a:r>
          </a:p>
          <a:p>
            <a:r>
              <a:rPr lang="en-US" dirty="0"/>
              <a:t>Which means - you can build all kind of crazy fun crap that only YOU get access to.</a:t>
            </a:r>
          </a:p>
          <a:p>
            <a:r>
              <a:rPr lang="en-US" dirty="0"/>
              <a:t>Sure - I guess that was expected - how else do you test - but I thought I'd have </a:t>
            </a:r>
            <a:r>
              <a:rPr lang="en-US" dirty="0" err="1"/>
              <a:t>ot</a:t>
            </a:r>
            <a:r>
              <a:rPr lang="en-US" dirty="0"/>
              <a:t> like, reboot the hardware while holding a special key and then speak the base64 representation of some client certificate. That's total NOT what you do - it just freaking works.</a:t>
            </a:r>
          </a:p>
          <a:p>
            <a:r>
              <a:rPr lang="en-US" dirty="0"/>
              <a:t>So Carol and I have a joke, if something goes wrong and its total my fault, I ask HER whose fault it is and she picks someone random.</a:t>
            </a:r>
          </a:p>
          <a:p>
            <a:r>
              <a:rPr lang="en-US" dirty="0"/>
              <a:t>So... I built that.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77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you see skills, just think apps</a:t>
            </a:r>
          </a:p>
          <a:p>
            <a:r>
              <a:rPr lang="en-US" dirty="0"/>
              <a:t>custom skills are what we're building</a:t>
            </a:r>
          </a:p>
          <a:p>
            <a:r>
              <a:rPr lang="en-US" dirty="0"/>
              <a:t>Smart Home skills are things like "turn on the bedroom lamp" or "activate the auto guns in the hallway"</a:t>
            </a:r>
          </a:p>
          <a:p>
            <a:r>
              <a:rPr lang="en-US" dirty="0"/>
              <a:t>Flash Briefing Skills are basically a RSS feed. Users get to create their own newspaper by picking various news sources and you can build your own.</a:t>
            </a:r>
          </a:p>
          <a:p>
            <a:r>
              <a:rPr lang="en-US" dirty="0"/>
              <a:t>Video Skills - for the new fangled video device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70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Intents represent core archetypes or core "</a:t>
            </a:r>
            <a:r>
              <a:rPr lang="en-US" dirty="0" err="1"/>
              <a:t>feautres</a:t>
            </a:r>
            <a:r>
              <a:rPr lang="en-US" dirty="0"/>
              <a:t>" for your skill. So my </a:t>
            </a:r>
            <a:r>
              <a:rPr lang="en-US" dirty="0" err="1"/>
              <a:t>Buckstars</a:t>
            </a:r>
            <a:r>
              <a:rPr lang="en-US" dirty="0"/>
              <a:t> coffee skill is going to have 3 features: get the menu, get the hours, order X</a:t>
            </a:r>
          </a:p>
          <a:p>
            <a:r>
              <a:rPr lang="en-US" dirty="0"/>
              <a:t>There are also default intents that you are required to support to release your skill - they are one for Cancel, one for Stop, one for help.</a:t>
            </a:r>
          </a:p>
          <a:p>
            <a:endParaRPr lang="en-US" dirty="0"/>
          </a:p>
          <a:p>
            <a:r>
              <a:rPr lang="en-US" dirty="0"/>
              <a:t>Sample Utterances are the ways of saying it</a:t>
            </a:r>
          </a:p>
          <a:p>
            <a:r>
              <a:rPr lang="en-US" dirty="0"/>
              <a:t>Slots are where you begin to add some </a:t>
            </a:r>
            <a:r>
              <a:rPr lang="en-US" dirty="0" err="1"/>
              <a:t>dynamicness</a:t>
            </a:r>
            <a:r>
              <a:rPr lang="en-US" dirty="0"/>
              <a:t> to it. I want to order a small coffee, medium coffee, large coffee. That's all the same intent, what changed was 2 things, the size and the actual menu item. Alexa allows you to define a "slot" (basically a variable) that can handle referencing what's valid for them. You can even do wildcard slots although that's </a:t>
            </a:r>
            <a:r>
              <a:rPr lang="en-US" dirty="0" err="1"/>
              <a:t>kinda</a:t>
            </a:r>
            <a:r>
              <a:rPr lang="en-US" dirty="0"/>
              <a:t> frowned on. Alexa has some built in already which is neat, so for example, I can say this slot is a date, and Alexa will do its </a:t>
            </a:r>
            <a:r>
              <a:rPr lang="en-US" dirty="0" err="1"/>
              <a:t>darndist</a:t>
            </a:r>
            <a:r>
              <a:rPr lang="en-US" dirty="0"/>
              <a:t> to grok things like "tomorrow" and turn it into a valid date object.</a:t>
            </a:r>
          </a:p>
          <a:p>
            <a:r>
              <a:rPr lang="en-US" dirty="0"/>
              <a:t>This is the thing you call to make it work.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83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live version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840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566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serverless is being able to run code w/o thinking about servers. So it's not "there are no servers", but more "I don't care about the servers"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99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here's an example - super light weight - I take this code, and then I deploy it. </a:t>
            </a:r>
          </a:p>
          <a:p>
            <a:r>
              <a:rPr lang="en-US" dirty="0"/>
              <a:t>I have to find a service - and </a:t>
            </a:r>
            <a:r>
              <a:rPr lang="en-US" dirty="0" err="1"/>
              <a:t>threre's</a:t>
            </a:r>
            <a:r>
              <a:rPr lang="en-US" dirty="0"/>
              <a:t> LOTS of </a:t>
            </a:r>
            <a:r>
              <a:rPr lang="en-US" dirty="0" err="1"/>
              <a:t>em</a:t>
            </a:r>
            <a:r>
              <a:rPr lang="en-US" dirty="0"/>
              <a:t> - all really darn cheap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3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two main reasons: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Code is a lot simpler.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Cost is a lot cheaper too.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theres</a:t>
            </a:r>
            <a:r>
              <a:rPr lang="en-US" dirty="0"/>
              <a:t> even more to it - but to me that's the two biggest things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about how you build a lot of dumb demos now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C38A2-57F7-48E2-91D2-85557A22235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81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47574-4BAE-4E77-A174-2232F72416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Alexa Skills with </a:t>
            </a:r>
            <a:r>
              <a:rPr lang="en-US" dirty="0" err="1"/>
              <a:t>Openwhisk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D6ABD-11B0-4937-A8B7-7E1ADE221C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Raymond Camden</a:t>
            </a:r>
          </a:p>
        </p:txBody>
      </p:sp>
    </p:spTree>
    <p:extLst>
      <p:ext uri="{BB962C8B-B14F-4D97-AF65-F5344CB8AC3E}">
        <p14:creationId xmlns:p14="http://schemas.microsoft.com/office/powerpoint/2010/main" val="792477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11734-4B78-4358-B302-3A2C6D4D8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 fell in love...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8C4DB3-FE9E-4CCB-BA1A-9B95737B91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62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-4668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867" y="158782"/>
            <a:ext cx="11870265" cy="6537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irl wearing a hat&#10;&#10;Description generated with high confidence">
            <a:extLst>
              <a:ext uri="{FF2B5EF4-FFF2-40B4-BE49-F238E27FC236}">
                <a16:creationId xmlns:a16="http://schemas.microsoft.com/office/drawing/2014/main" id="{2626511C-7B5F-49A5-A6F9-6BDF1A910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829" y="480515"/>
            <a:ext cx="4522340" cy="589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19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0BA12-4CC4-4C9F-96A0-88426A774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basics of working with Alexa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FD29E-4A46-46EA-B212-ADEC671A1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"Skills"</a:t>
            </a:r>
          </a:p>
          <a:p>
            <a:r>
              <a:rPr lang="en-US" dirty="0"/>
              <a:t>Custom Skills</a:t>
            </a:r>
          </a:p>
          <a:p>
            <a:r>
              <a:rPr lang="en-US" dirty="0"/>
              <a:t>Smart Home Skills</a:t>
            </a:r>
          </a:p>
          <a:p>
            <a:r>
              <a:rPr lang="en-US" dirty="0"/>
              <a:t>Flash Briefing Skills</a:t>
            </a:r>
          </a:p>
          <a:p>
            <a:r>
              <a:rPr lang="en-US" dirty="0"/>
              <a:t>Video Skills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56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6DCD8-6112-4CA4-91FD-D4D0F6B84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Parts of a Skill</a:t>
            </a:r>
            <a:endParaRPr lang="en-US"/>
          </a:p>
        </p:txBody>
      </p:sp>
      <p:graphicFrame>
        <p:nvGraphicFramePr>
          <p:cNvPr id="5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993383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9828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A2DAD-35EB-4A81-8853-D4B839D10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6525D-7E5B-4D6E-A96E-C00E27BD2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Begin at developer.amazon.com</a:t>
            </a:r>
          </a:p>
          <a:p>
            <a:r>
              <a:rPr lang="en-US" dirty="0"/>
              <a:t>Sign in (or register...)</a:t>
            </a:r>
          </a:p>
          <a:p>
            <a:r>
              <a:rPr lang="en-US" dirty="0"/>
              <a:t>Click on Alexa</a:t>
            </a:r>
          </a:p>
        </p:txBody>
      </p:sp>
    </p:spTree>
    <p:extLst>
      <p:ext uri="{BB962C8B-B14F-4D97-AF65-F5344CB8AC3E}">
        <p14:creationId xmlns:p14="http://schemas.microsoft.com/office/powerpoint/2010/main" val="3672427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0A380-A9E3-4105-AEB0-21F98FADD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761" y="1323867"/>
            <a:ext cx="11132319" cy="394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36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918C9B-0742-4793-B786-226B8303F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686" y="1609632"/>
            <a:ext cx="10877387" cy="340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547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5AE90-E420-48C3-BDBC-A145C8034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the Skill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C1B4B-221A-4DA8-BB98-DC19D1DEF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and Invocation Name</a:t>
            </a:r>
          </a:p>
          <a:p>
            <a:r>
              <a:rPr lang="en-US" dirty="0"/>
              <a:t>Intents</a:t>
            </a:r>
          </a:p>
          <a:p>
            <a:r>
              <a:rPr lang="en-US" dirty="0"/>
              <a:t>Sample Utterances</a:t>
            </a:r>
          </a:p>
          <a:p>
            <a:r>
              <a:rPr lang="en-US" dirty="0"/>
              <a:t>Slots</a:t>
            </a:r>
          </a:p>
          <a:p>
            <a:r>
              <a:rPr lang="en-US" dirty="0"/>
              <a:t>The service</a:t>
            </a:r>
          </a:p>
        </p:txBody>
      </p:sp>
    </p:spTree>
    <p:extLst>
      <p:ext uri="{BB962C8B-B14F-4D97-AF65-F5344CB8AC3E}">
        <p14:creationId xmlns:p14="http://schemas.microsoft.com/office/powerpoint/2010/main" val="298661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DF2A1-22A1-4AA3-B1B7-76DAA3CF6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CFC99-5D80-4864-9345-B3DB72785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1357423"/>
          </a:xfrm>
        </p:spPr>
        <p:txBody>
          <a:bodyPr/>
          <a:lstStyle/>
          <a:p>
            <a:r>
              <a:rPr lang="en-US" dirty="0"/>
              <a:t>Basic JSON string</a:t>
            </a:r>
          </a:p>
          <a:p>
            <a:r>
              <a:rPr lang="en-US" dirty="0"/>
              <a:t>You can use the fancy new builder... and it is very fancy indeed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A0CB92-9FCD-4541-BEC8-DC7296275FE0}"/>
              </a:ext>
            </a:extLst>
          </p:cNvPr>
          <p:cNvSpPr txBox="1"/>
          <p:nvPr/>
        </p:nvSpPr>
        <p:spPr>
          <a:xfrm>
            <a:off x="3271284" y="3643423"/>
            <a:ext cx="5649432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"intents":[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	"intent":"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nameOfIntent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},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	"intent":"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someOtherIntent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	}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]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06126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5EE0B-EDE8-4715-BDD8-014227CA9525}"/>
              </a:ext>
            </a:extLst>
          </p:cNvPr>
          <p:cNvSpPr txBox="1"/>
          <p:nvPr/>
        </p:nvSpPr>
        <p:spPr>
          <a:xfrm>
            <a:off x="1428307" y="355818"/>
            <a:ext cx="7878726" cy="57554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"intents": [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AMAZON.CancelIntent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AMAZON.HelpIntent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AMAZON.StopIntent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"menu"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"hours"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"order"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]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40162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 title="Side bar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8B62FC-EDC1-4DBB-A9C0-6BAF1AC0EA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405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37D1DD-8417-4452-91B4-46BB691D3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en-US" dirty="0"/>
              <a:t>Who the heck am 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3BCB8-63DB-4A92-80CC-B2D284A1F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r>
              <a:rPr lang="en-US" dirty="0"/>
              <a:t>Developer Advocate for IBM</a:t>
            </a:r>
          </a:p>
          <a:p>
            <a:r>
              <a:rPr lang="en-US" dirty="0"/>
              <a:t>Responsible for serverless Node.js enterprise cat demos</a:t>
            </a:r>
          </a:p>
          <a:p>
            <a:r>
              <a:rPr lang="en-US" dirty="0"/>
              <a:t>Blogging at www.raymondcamden.com</a:t>
            </a:r>
          </a:p>
          <a:p>
            <a:r>
              <a:rPr lang="en-US" dirty="0"/>
              <a:t>Tweeting at </a:t>
            </a:r>
            <a:r>
              <a:rPr lang="en-US" dirty="0" err="1"/>
              <a:t>raymondcamden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418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7DDCA-AD4E-470D-B934-28CCDEFC7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Utterances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C3173-7D5A-4E48-A400-84A33CC19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Just a list</a:t>
            </a:r>
          </a:p>
          <a:p>
            <a:r>
              <a:rPr lang="en-US" dirty="0"/>
              <a:t>Prefix each item with the intent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132329-7579-4409-9F8B-3AE1996BAB98}"/>
              </a:ext>
            </a:extLst>
          </p:cNvPr>
          <p:cNvSpPr txBox="1"/>
          <p:nvPr/>
        </p:nvSpPr>
        <p:spPr>
          <a:xfrm>
            <a:off x="3271284" y="3643423"/>
            <a:ext cx="5649432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intent1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like beer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intent1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really like to drink beer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intent2 initiate thermonuclear war</a:t>
            </a:r>
          </a:p>
        </p:txBody>
      </p:sp>
    </p:spTree>
    <p:extLst>
      <p:ext uri="{BB962C8B-B14F-4D97-AF65-F5344CB8AC3E}">
        <p14:creationId xmlns:p14="http://schemas.microsoft.com/office/powerpoint/2010/main" val="234587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5EE0B-EDE8-4715-BDD8-014227CA9525}"/>
              </a:ext>
            </a:extLst>
          </p:cNvPr>
          <p:cNvSpPr txBox="1"/>
          <p:nvPr/>
        </p:nvSpPr>
        <p:spPr>
          <a:xfrm>
            <a:off x="1428307" y="355818"/>
            <a:ext cx="7878726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may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have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can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have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menu</a:t>
            </a:r>
            <a:endParaRPr lang="en-US" sz="3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need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hours what are your hours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hours when are you open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order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want coffee</a:t>
            </a:r>
          </a:p>
        </p:txBody>
      </p:sp>
    </p:spTree>
    <p:extLst>
      <p:ext uri="{BB962C8B-B14F-4D97-AF65-F5344CB8AC3E}">
        <p14:creationId xmlns:p14="http://schemas.microsoft.com/office/powerpoint/2010/main" val="628927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27630-182B-4667-8443-75AA718A4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058E9-50D3-411E-9A7F-25FDDBE2A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Alexa sends a JSON packet to your API</a:t>
            </a:r>
          </a:p>
          <a:p>
            <a:r>
              <a:rPr lang="en-US" dirty="0"/>
              <a:t>Your API returns a response in JSON</a:t>
            </a:r>
          </a:p>
          <a:p>
            <a:r>
              <a:rPr lang="en-US" dirty="0"/>
              <a:t>Must be HTTPS</a:t>
            </a:r>
          </a:p>
          <a:p>
            <a:r>
              <a:rPr lang="en-US" dirty="0"/>
              <a:t>Doesn't have to be serverless, JavaScript, or anything else hipster</a:t>
            </a:r>
          </a:p>
          <a:p>
            <a:r>
              <a:rPr lang="en-US" dirty="0"/>
              <a:t>Can even be local to your machine (see </a:t>
            </a:r>
            <a:r>
              <a:rPr lang="en-US" dirty="0" err="1"/>
              <a:t>ngrok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70140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C3EE61-9073-41A2-8592-3A30322B9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549" y="434821"/>
            <a:ext cx="7810901" cy="598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55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</p:sp>
      <p:grpSp>
        <p:nvGrpSpPr>
          <p:cNvPr id="137" name="Group 136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38" name="Freeform 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39" name="Freeform 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141" name="Rectangle 14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i0.kym-cdn.com/entries/icons/original/000/019/422/IMG_4983.PNG">
            <a:extLst>
              <a:ext uri="{FF2B5EF4-FFF2-40B4-BE49-F238E27FC236}">
                <a16:creationId xmlns:a16="http://schemas.microsoft.com/office/drawing/2014/main" id="{E45F6737-82B4-428A-94F0-73BE47D646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4276" y="1213155"/>
            <a:ext cx="4331976" cy="443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5412340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20989B-44AB-4499-870D-D43E4FD03D28}"/>
              </a:ext>
            </a:extLst>
          </p:cNvPr>
          <p:cNvSpPr txBox="1"/>
          <p:nvPr/>
        </p:nvSpPr>
        <p:spPr>
          <a:xfrm>
            <a:off x="6138004" y="1480930"/>
            <a:ext cx="5607908" cy="32543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7000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LETS BUILD AN API!!!</a:t>
            </a:r>
          </a:p>
        </p:txBody>
      </p:sp>
    </p:spTree>
    <p:extLst>
      <p:ext uri="{BB962C8B-B14F-4D97-AF65-F5344CB8AC3E}">
        <p14:creationId xmlns:p14="http://schemas.microsoft.com/office/powerpoint/2010/main" val="4228551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A7353-3129-4FEE-A61F-D16209EF1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let's do it serverless!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B8AAD-8320-4D59-ACDB-F6346C816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What's that again? (And you know code still runs on servers, right?)</a:t>
            </a:r>
          </a:p>
        </p:txBody>
      </p:sp>
    </p:spTree>
    <p:extLst>
      <p:ext uri="{BB962C8B-B14F-4D97-AF65-F5344CB8AC3E}">
        <p14:creationId xmlns:p14="http://schemas.microsoft.com/office/powerpoint/2010/main" val="239357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75D8FB-BEFD-49F4-AB9F-267E0C31BC73}"/>
              </a:ext>
            </a:extLst>
          </p:cNvPr>
          <p:cNvSpPr txBox="1"/>
          <p:nvPr/>
        </p:nvSpPr>
        <p:spPr>
          <a:xfrm>
            <a:off x="2209801" y="831273"/>
            <a:ext cx="7402989" cy="535531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var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express = require('express');</a:t>
            </a:r>
          </a:p>
          <a:p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var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app = express();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Var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dbServer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= require('./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dbServer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');</a:t>
            </a:r>
          </a:p>
          <a:p>
            <a:endParaRPr lang="en-US" dirty="0">
              <a:solidFill>
                <a:schemeClr val="bg1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app.set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('port',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process.env.PORT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|| 3000);</a:t>
            </a:r>
          </a:p>
          <a:p>
            <a:endParaRPr lang="en-US" dirty="0">
              <a:solidFill>
                <a:schemeClr val="bg1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app.get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('/cats', function(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req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, res) {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// talk to some DB or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whatevs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and get a list of cats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// then return it, what follows is pseudo-code:</a:t>
            </a:r>
          </a:p>
          <a:p>
            <a:endParaRPr lang="en-US" dirty="0">
              <a:solidFill>
                <a:schemeClr val="bg1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dbServer.getCats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().then(function(cats) {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   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res.send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(cats);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});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});</a:t>
            </a:r>
          </a:p>
          <a:p>
            <a:endParaRPr lang="en-US" dirty="0">
              <a:solidFill>
                <a:schemeClr val="bg1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app.listen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app.get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('port'), function() {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console.log('Express running on http://localhost:' + 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</a:t>
            </a:r>
            <a:r>
              <a:rPr lang="en-US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app.get</a:t>
            </a:r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('port'));</a:t>
            </a:r>
          </a:p>
          <a:p>
            <a:r>
              <a:rPr lang="en-US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35164972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5F46F0-E2E7-49EA-A998-AF915A86350F}"/>
              </a:ext>
            </a:extLst>
          </p:cNvPr>
          <p:cNvSpPr txBox="1"/>
          <p:nvPr/>
        </p:nvSpPr>
        <p:spPr>
          <a:xfrm>
            <a:off x="1415111" y="2573048"/>
            <a:ext cx="10059164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dbServer.getCats</a:t>
            </a:r>
            <a:r>
              <a:rPr lang="en-US" sz="32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().then(function(cats) {</a:t>
            </a:r>
          </a:p>
          <a:p>
            <a:r>
              <a:rPr lang="en-US" sz="32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   send(cats);</a:t>
            </a:r>
          </a:p>
          <a:p>
            <a:r>
              <a:rPr lang="en-US" sz="32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3731198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A7353-3129-4FEE-A61F-D16209EF1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let's do it serverless!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B8AAD-8320-4D59-ACDB-F6346C816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What's that again? (And you know code still runs on servers, right?)</a:t>
            </a:r>
          </a:p>
          <a:p>
            <a:r>
              <a:rPr lang="en-US" dirty="0"/>
              <a:t>Why?</a:t>
            </a:r>
          </a:p>
          <a:p>
            <a:pPr lvl="1"/>
            <a:r>
              <a:rPr lang="en-US" dirty="0"/>
              <a:t>Simpler code</a:t>
            </a:r>
          </a:p>
          <a:p>
            <a:pPr lvl="1"/>
            <a:r>
              <a:rPr lang="en-US" dirty="0"/>
              <a:t>Event driven</a:t>
            </a:r>
          </a:p>
          <a:p>
            <a:pPr lvl="1"/>
            <a:r>
              <a:rPr lang="en-US" dirty="0"/>
              <a:t>Cost</a:t>
            </a:r>
          </a:p>
          <a:p>
            <a:r>
              <a:rPr lang="en-US" dirty="0"/>
              <a:t>You can run 348,324,098,342,098,432,890,432,890 API calls for negative 5 dollars a month!</a:t>
            </a:r>
            <a:r>
              <a:rPr lang="en-US" sz="1800" baseline="30000" dirty="0"/>
              <a:t>*</a:t>
            </a:r>
            <a:endParaRPr lang="en-US" baseline="30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0FC84D-67C3-422C-BBB4-3570AC860B70}"/>
              </a:ext>
            </a:extLst>
          </p:cNvPr>
          <p:cNvSpPr txBox="1"/>
          <p:nvPr/>
        </p:nvSpPr>
        <p:spPr>
          <a:xfrm>
            <a:off x="9066028" y="6379535"/>
            <a:ext cx="2337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Your costs may vary.</a:t>
            </a:r>
          </a:p>
        </p:txBody>
      </p:sp>
    </p:spTree>
    <p:extLst>
      <p:ext uri="{BB962C8B-B14F-4D97-AF65-F5344CB8AC3E}">
        <p14:creationId xmlns:p14="http://schemas.microsoft.com/office/powerpoint/2010/main" val="5977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8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" name="Freeform 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462" y="968188"/>
            <a:ext cx="10194046" cy="48942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https://connpass-tokyo.s3.amazonaws.com/thumbs/b6/bc/b6bc5776362b3d1261f15e97fe9bed26.png">
            <a:extLst>
              <a:ext uri="{FF2B5EF4-FFF2-40B4-BE49-F238E27FC236}">
                <a16:creationId xmlns:a16="http://schemas.microsoft.com/office/drawing/2014/main" id="{F9BB9C87-EE2E-4570-BC49-FEBFAADB6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94" y="1357969"/>
            <a:ext cx="9550581" cy="410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708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C5ED7-9B7C-4428-8542-9F435D8C9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Game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DFD1F-B136-4BDB-AAB1-A51B0D1C6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Talk about (and to) Alexa</a:t>
            </a:r>
          </a:p>
          <a:p>
            <a:r>
              <a:rPr lang="en-US" dirty="0"/>
              <a:t>Talk about serverless with Apache </a:t>
            </a:r>
            <a:r>
              <a:rPr lang="en-US" dirty="0" err="1"/>
              <a:t>OpenWhisk</a:t>
            </a:r>
            <a:endParaRPr lang="en-US" dirty="0"/>
          </a:p>
          <a:p>
            <a:r>
              <a:rPr lang="en-US" dirty="0"/>
              <a:t>Build/demonstrate two demos</a:t>
            </a:r>
          </a:p>
        </p:txBody>
      </p:sp>
    </p:spTree>
    <p:extLst>
      <p:ext uri="{BB962C8B-B14F-4D97-AF65-F5344CB8AC3E}">
        <p14:creationId xmlns:p14="http://schemas.microsoft.com/office/powerpoint/2010/main" val="32222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CF891-4CA3-486E-84EA-427CECF85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AC474-5401-4D2C-85DA-4B823B793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openwhisk.org</a:t>
            </a:r>
          </a:p>
          <a:p>
            <a:r>
              <a:rPr lang="en-US" dirty="0"/>
              <a:t>Free and Open Source</a:t>
            </a:r>
          </a:p>
          <a:p>
            <a:r>
              <a:rPr lang="en-US" dirty="0"/>
              <a:t>Runs on IBM Bluemix (PaaS)</a:t>
            </a:r>
          </a:p>
          <a:p>
            <a:pPr lvl="1"/>
            <a:r>
              <a:rPr lang="en-US" dirty="0"/>
              <a:t>Not free, but free tier</a:t>
            </a:r>
          </a:p>
          <a:p>
            <a:r>
              <a:rPr lang="en-US" dirty="0"/>
              <a:t>CLI or UI</a:t>
            </a:r>
          </a:p>
        </p:txBody>
      </p:sp>
    </p:spTree>
    <p:extLst>
      <p:ext uri="{BB962C8B-B14F-4D97-AF65-F5344CB8AC3E}">
        <p14:creationId xmlns:p14="http://schemas.microsoft.com/office/powerpoint/2010/main" val="68142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generated with very high confidence">
            <a:extLst>
              <a:ext uri="{FF2B5EF4-FFF2-40B4-BE49-F238E27FC236}">
                <a16:creationId xmlns:a16="http://schemas.microsoft.com/office/drawing/2014/main" id="{85048AC5-1D6E-4393-94D4-FABC61234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473" y="523725"/>
            <a:ext cx="6871053" cy="581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738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8FB85-FC16-41FB-A565-149EA256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71B06-3D6F-44F4-A95C-B2034865C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"F" in </a:t>
            </a:r>
            <a:r>
              <a:rPr lang="en-US" dirty="0" err="1"/>
              <a:t>FaaS</a:t>
            </a:r>
            <a:endParaRPr lang="en-US" dirty="0"/>
          </a:p>
          <a:p>
            <a:r>
              <a:rPr lang="en-US" dirty="0"/>
              <a:t>Small, atomic, stateless functions</a:t>
            </a:r>
          </a:p>
          <a:p>
            <a:r>
              <a:rPr lang="en-US" dirty="0"/>
              <a:t>Written in JavaScript, Swift, Python, Java, or Docker</a:t>
            </a:r>
          </a:p>
          <a:p>
            <a:r>
              <a:rPr lang="en-US" dirty="0"/>
              <a:t>JavaScript!</a:t>
            </a:r>
          </a:p>
          <a:p>
            <a:r>
              <a:rPr lang="en-US" dirty="0"/>
              <a:t>Can take arguments (as well as having default arguments too)</a:t>
            </a:r>
          </a:p>
        </p:txBody>
      </p:sp>
    </p:spTree>
    <p:extLst>
      <p:ext uri="{BB962C8B-B14F-4D97-AF65-F5344CB8AC3E}">
        <p14:creationId xmlns:p14="http://schemas.microsoft.com/office/powerpoint/2010/main" val="257648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0046DD-3422-4073-A8CD-7F6992A0B56C}"/>
              </a:ext>
            </a:extLst>
          </p:cNvPr>
          <p:cNvSpPr txBox="1">
            <a:spLocks/>
          </p:cNvSpPr>
          <p:nvPr/>
        </p:nvSpPr>
        <p:spPr>
          <a:xfrm>
            <a:off x="1143001" y="2286000"/>
            <a:ext cx="9905999" cy="224347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en-US" sz="36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function main() {</a:t>
            </a:r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en-US" sz="36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	return { output: ‘Pew </a:t>
            </a:r>
            <a:r>
              <a:rPr lang="en-US" sz="3600" dirty="0" err="1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pew</a:t>
            </a:r>
            <a:r>
              <a:rPr lang="en-US" sz="36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!’ };</a:t>
            </a:r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en-US" sz="3600" dirty="0">
                <a:solidFill>
                  <a:schemeClr val="bg1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030987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2D53F-213A-4D12-A2DC-14C6EA546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Deploying it to Bluemix/</a:t>
            </a:r>
            <a:r>
              <a:rPr lang="en-US" dirty="0" err="1"/>
              <a:t>OpenWhisk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31FC7-3DEC-429C-9AF2-5156B2FE2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 to create, update</a:t>
            </a:r>
          </a:p>
          <a:p>
            <a:r>
              <a:rPr lang="en-US" dirty="0"/>
              <a:t>(And yeah, that can be annoying)</a:t>
            </a:r>
          </a:p>
          <a:p>
            <a:r>
              <a:rPr lang="en-US" dirty="0" err="1">
                <a:latin typeface="Consolas" panose="020B0609020204030204" pitchFamily="49" charset="0"/>
              </a:rPr>
              <a:t>wsk</a:t>
            </a:r>
            <a:r>
              <a:rPr lang="en-US" dirty="0">
                <a:latin typeface="Consolas" panose="020B0609020204030204" pitchFamily="49" charset="0"/>
              </a:rPr>
              <a:t> action create NAME file.js</a:t>
            </a:r>
          </a:p>
          <a:p>
            <a:r>
              <a:rPr lang="en-US" dirty="0" err="1">
                <a:latin typeface="Consolas" panose="020B0609020204030204" pitchFamily="49" charset="0"/>
              </a:rPr>
              <a:t>wsk</a:t>
            </a:r>
            <a:r>
              <a:rPr lang="en-US" dirty="0">
                <a:latin typeface="Consolas" panose="020B0609020204030204" pitchFamily="49" charset="0"/>
              </a:rPr>
              <a:t> action update NAME file.js</a:t>
            </a:r>
          </a:p>
        </p:txBody>
      </p:sp>
    </p:spTree>
    <p:extLst>
      <p:ext uri="{BB962C8B-B14F-4D97-AF65-F5344CB8AC3E}">
        <p14:creationId xmlns:p14="http://schemas.microsoft.com/office/powerpoint/2010/main" val="5860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3D958-1AC1-4CE2-877F-8CE0EC8FF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1216D-DA77-482D-9896-4A8E856C0C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261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F04AB-0223-43E5-B558-D9778EC82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It...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C09D4-A6D3-485B-BC6B-005F7191E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nsolas" panose="020B0609020204030204" pitchFamily="49" charset="0"/>
              </a:rPr>
              <a:t>wsk</a:t>
            </a:r>
            <a:r>
              <a:rPr lang="en-US" dirty="0">
                <a:latin typeface="Consolas" panose="020B0609020204030204" pitchFamily="49" charset="0"/>
              </a:rPr>
              <a:t> action invoke NAME</a:t>
            </a:r>
          </a:p>
          <a:p>
            <a:r>
              <a:rPr lang="en-US" dirty="0" err="1">
                <a:latin typeface="Consolas" panose="020B0609020204030204" pitchFamily="49" charset="0"/>
              </a:rPr>
              <a:t>wsk</a:t>
            </a:r>
            <a:r>
              <a:rPr lang="en-US" dirty="0">
                <a:latin typeface="Consolas" panose="020B0609020204030204" pitchFamily="49" charset="0"/>
              </a:rPr>
              <a:t> action invoke NAME --</a:t>
            </a:r>
            <a:r>
              <a:rPr lang="en-US" dirty="0" err="1">
                <a:latin typeface="Consolas" panose="020B0609020204030204" pitchFamily="49" charset="0"/>
              </a:rPr>
              <a:t>param</a:t>
            </a:r>
            <a:r>
              <a:rPr lang="en-US" dirty="0">
                <a:latin typeface="Consolas" panose="020B0609020204030204" pitchFamily="49" charset="0"/>
              </a:rPr>
              <a:t> NAME VALUE</a:t>
            </a:r>
          </a:p>
          <a:p>
            <a:r>
              <a:rPr lang="en-US" dirty="0"/>
              <a:t>This is </a:t>
            </a:r>
            <a:r>
              <a:rPr lang="en-US" dirty="0" err="1"/>
              <a:t>asynch</a:t>
            </a:r>
            <a:r>
              <a:rPr lang="en-US" dirty="0"/>
              <a:t> - but you can work around that.</a:t>
            </a:r>
          </a:p>
        </p:txBody>
      </p:sp>
    </p:spTree>
    <p:extLst>
      <p:ext uri="{BB962C8B-B14F-4D97-AF65-F5344CB8AC3E}">
        <p14:creationId xmlns:p14="http://schemas.microsoft.com/office/powerpoint/2010/main" val="31079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3D958-1AC1-4CE2-877F-8CE0EC8FF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1216D-DA77-482D-9896-4A8E856C0C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332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EE925-1BF4-4ED4-8900-FA8CCEEEA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it as an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1B9BF-9B78-4C7A-ABA0-B32B3422E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REST API</a:t>
            </a:r>
          </a:p>
          <a:p>
            <a:r>
              <a:rPr lang="en-US" dirty="0"/>
              <a:t>Web Actions</a:t>
            </a:r>
          </a:p>
          <a:p>
            <a:r>
              <a:rPr lang="en-US" dirty="0"/>
              <a:t>API Gateway</a:t>
            </a:r>
          </a:p>
          <a:p>
            <a:r>
              <a:rPr lang="en-US" dirty="0"/>
              <a:t>"</a:t>
            </a:r>
            <a:r>
              <a:rPr lang="en-US" dirty="0" err="1"/>
              <a:t>api</a:t>
            </a:r>
            <a:r>
              <a:rPr lang="en-US" dirty="0"/>
              <a:t>-experimental"</a:t>
            </a:r>
          </a:p>
        </p:txBody>
      </p:sp>
    </p:spTree>
    <p:extLst>
      <p:ext uri="{BB962C8B-B14F-4D97-AF65-F5344CB8AC3E}">
        <p14:creationId xmlns:p14="http://schemas.microsoft.com/office/powerpoint/2010/main" val="313848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BB3C1-6574-4031-B335-28BA63930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50C04-75B9-49FF-8125-20FB56420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Enabled via simple annotation</a:t>
            </a:r>
          </a:p>
          <a:p>
            <a:pPr lvl="1"/>
            <a:r>
              <a:rPr lang="en-US" dirty="0" err="1"/>
              <a:t>wsk</a:t>
            </a:r>
            <a:r>
              <a:rPr lang="en-US" dirty="0"/>
              <a:t> action update foo --web true</a:t>
            </a:r>
          </a:p>
          <a:p>
            <a:r>
              <a:rPr lang="en-US" dirty="0"/>
              <a:t>Now available via a special URL</a:t>
            </a:r>
          </a:p>
          <a:p>
            <a:r>
              <a:rPr lang="en-US" dirty="0"/>
              <a:t>CORS enabled</a:t>
            </a:r>
          </a:p>
          <a:p>
            <a:r>
              <a:rPr lang="en-US" dirty="0" err="1"/>
              <a:t>Query+Form</a:t>
            </a:r>
            <a:r>
              <a:rPr lang="en-US" dirty="0"/>
              <a:t> to Arguments</a:t>
            </a:r>
          </a:p>
          <a:p>
            <a:r>
              <a:rPr lang="en-US" dirty="0"/>
              <a:t>URL can tweak response</a:t>
            </a:r>
          </a:p>
          <a:p>
            <a:r>
              <a:rPr lang="en-US" dirty="0"/>
              <a:t>Support for HTTP, JSON, HTML, images, cats, </a:t>
            </a:r>
            <a:r>
              <a:rPr lang="en-US" dirty="0" err="1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869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288CB-3218-4FA6-83B2-0973D71FB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98538-A181-447E-AC1D-99BC8D17D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Coffee Shop</a:t>
            </a:r>
          </a:p>
          <a:p>
            <a:r>
              <a:rPr lang="en-US" dirty="0"/>
              <a:t>Ask for a menu</a:t>
            </a:r>
          </a:p>
          <a:p>
            <a:r>
              <a:rPr lang="en-US" dirty="0"/>
              <a:t>Order a (virtual) drink</a:t>
            </a:r>
          </a:p>
          <a:p>
            <a:r>
              <a:rPr lang="en-US" dirty="0"/>
              <a:t>Totally not Starbucks</a:t>
            </a:r>
          </a:p>
        </p:txBody>
      </p:sp>
    </p:spTree>
    <p:extLst>
      <p:ext uri="{BB962C8B-B14F-4D97-AF65-F5344CB8AC3E}">
        <p14:creationId xmlns:p14="http://schemas.microsoft.com/office/powerpoint/2010/main" val="215786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D16B3-1594-43B5-8E01-0B82F1D18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Yet another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26336-A16E-4077-9C7A-711D0812D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51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A3B58-2BE6-4A75-AD7D-FD522927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to Alexa!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ACE52-7637-454B-9F97-1F7332AED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Point our skill at our action</a:t>
            </a:r>
          </a:p>
          <a:p>
            <a:r>
              <a:rPr lang="en-US" dirty="0"/>
              <a:t>Select SSL Cert</a:t>
            </a:r>
          </a:p>
          <a:p>
            <a:r>
              <a:rPr lang="en-US" dirty="0"/>
              <a:t>Start testing</a:t>
            </a:r>
          </a:p>
        </p:txBody>
      </p:sp>
    </p:spTree>
    <p:extLst>
      <p:ext uri="{BB962C8B-B14F-4D97-AF65-F5344CB8AC3E}">
        <p14:creationId xmlns:p14="http://schemas.microsoft.com/office/powerpoint/2010/main" val="11939897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7B407-4CAA-4C9D-A569-0EFBE3185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0765-4FA8-4F93-8313-26CE872841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53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9AA3-B355-4B4D-9988-D5DD5AE5C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Formulating the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00BC0-950E-4AF0-8638-7DE085978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Obviously - first get your data</a:t>
            </a:r>
          </a:p>
          <a:p>
            <a:r>
              <a:rPr lang="en-US" dirty="0"/>
              <a:t>Create a JSON response (https://developer.amazon.com/public/solutions/alexa/alexa-skills-kit/docs/alexa-skills-kit-interface-reference#response-format)</a:t>
            </a:r>
          </a:p>
          <a:p>
            <a:r>
              <a:rPr lang="en-US" dirty="0"/>
              <a:t>Throw stuff at it till Alexa is happy!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9924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69DF86-7E58-46AC-9DEB-E502CFE145FA}"/>
              </a:ext>
            </a:extLst>
          </p:cNvPr>
          <p:cNvSpPr txBox="1"/>
          <p:nvPr/>
        </p:nvSpPr>
        <p:spPr>
          <a:xfrm>
            <a:off x="1034902" y="440554"/>
            <a:ext cx="10930270" cy="5509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"version":"1.0",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"response":{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 "</a:t>
            </a:r>
            <a:r>
              <a:rPr lang="en-US" sz="3200" dirty="0" err="1">
                <a:solidFill>
                  <a:schemeClr val="bg1"/>
                </a:solidFill>
                <a:latin typeface="Consolas" panose="020B0609020204030204" pitchFamily="49" charset="0"/>
              </a:rPr>
              <a:t>shouldEndSession</a:t>
            </a:r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":true,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 "</a:t>
            </a:r>
            <a:r>
              <a:rPr lang="en-US" sz="3200" dirty="0" err="1">
                <a:solidFill>
                  <a:schemeClr val="bg1"/>
                </a:solidFill>
                <a:latin typeface="Consolas" panose="020B0609020204030204" pitchFamily="49" charset="0"/>
              </a:rPr>
              <a:t>outputSpeech</a:t>
            </a:r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":{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  "type":"</a:t>
            </a:r>
            <a:r>
              <a:rPr lang="en-US" sz="3200" dirty="0" err="1">
                <a:solidFill>
                  <a:schemeClr val="bg1"/>
                </a:solidFill>
                <a:latin typeface="Consolas" panose="020B0609020204030204" pitchFamily="49" charset="0"/>
              </a:rPr>
              <a:t>PlainText</a:t>
            </a:r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",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  "</a:t>
            </a:r>
            <a:r>
              <a:rPr lang="en-US" sz="3200" dirty="0" err="1">
                <a:solidFill>
                  <a:schemeClr val="bg1"/>
                </a:solidFill>
                <a:latin typeface="Consolas" panose="020B0609020204030204" pitchFamily="49" charset="0"/>
              </a:rPr>
              <a:t>text":"We</a:t>
            </a:r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sell coffee, espresso, and beer."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3200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32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725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7B407-4CAA-4C9D-A569-0EFBE3185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0765-4FA8-4F93-8313-26CE872841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464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5B77E-F3A2-4984-8912-7898B847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FF609-2EEE-4F4D-9772-85473D935E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Again - just variables</a:t>
            </a:r>
          </a:p>
          <a:p>
            <a:r>
              <a:rPr lang="en-US" dirty="0"/>
              <a:t>Each one has a name and a type</a:t>
            </a:r>
          </a:p>
          <a:p>
            <a:r>
              <a:rPr lang="en-US" dirty="0"/>
              <a:t>Type can be hard coded (custom) or built in</a:t>
            </a:r>
          </a:p>
          <a:p>
            <a:r>
              <a:rPr lang="en-US" dirty="0"/>
              <a:t>Hard coded is a list: A, B, C</a:t>
            </a:r>
          </a:p>
          <a:p>
            <a:r>
              <a:rPr lang="en-US" dirty="0"/>
              <a:t>Built in - https://developer.amazon.com/public/solutions/alexa/alexa-skills-kit/docs/built-in-intent-ref/slot-type-reference</a:t>
            </a:r>
          </a:p>
          <a:p>
            <a:r>
              <a:rPr lang="en-US" dirty="0"/>
              <a:t>Examples: Date, durations, numbers, time, airlines, books, colors, drinks, landforms, movie, movie series, people, rooms, and so on...</a:t>
            </a:r>
          </a:p>
        </p:txBody>
      </p:sp>
    </p:spTree>
    <p:extLst>
      <p:ext uri="{BB962C8B-B14F-4D97-AF65-F5344CB8AC3E}">
        <p14:creationId xmlns:p14="http://schemas.microsoft.com/office/powerpoint/2010/main" val="114931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8ABE0-01EC-456A-AB2A-675F7AB4E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Slots - Part Deux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F7898-9E19-433A-A1B3-0E5A7AC18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in utterances and intents</a:t>
            </a:r>
          </a:p>
          <a:p>
            <a:r>
              <a:rPr lang="en-US" dirty="0"/>
              <a:t>Passed to your API</a:t>
            </a:r>
          </a:p>
          <a:p>
            <a:r>
              <a:rPr lang="en-US" dirty="0"/>
              <a:t>You can do wildcard (LITERAL) but frowny face</a:t>
            </a:r>
          </a:p>
        </p:txBody>
      </p:sp>
    </p:spTree>
    <p:extLst>
      <p:ext uri="{BB962C8B-B14F-4D97-AF65-F5344CB8AC3E}">
        <p14:creationId xmlns:p14="http://schemas.microsoft.com/office/powerpoint/2010/main" val="6926330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5EE0B-EDE8-4715-BDD8-014227CA9525}"/>
              </a:ext>
            </a:extLst>
          </p:cNvPr>
          <p:cNvSpPr txBox="1"/>
          <p:nvPr/>
        </p:nvSpPr>
        <p:spPr>
          <a:xfrm>
            <a:off x="1428307" y="355818"/>
            <a:ext cx="7878726" cy="649408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"intents": [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AMAZON.CancelIntent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AMAZON.HelpIntent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AMAZON.StopIntent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"menu"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"hours"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"intent": "order",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	  "slots":[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{"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name":"item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", "type":"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menuitem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]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]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402524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5EE0B-EDE8-4715-BDD8-014227CA9525}"/>
              </a:ext>
            </a:extLst>
          </p:cNvPr>
          <p:cNvSpPr txBox="1"/>
          <p:nvPr/>
        </p:nvSpPr>
        <p:spPr>
          <a:xfrm>
            <a:off x="1428307" y="355818"/>
            <a:ext cx="7878726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may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have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can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have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menu</a:t>
            </a:r>
            <a:endParaRPr lang="en-US" sz="3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menu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need a menu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hours what are your hours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hours when are you open</a:t>
            </a:r>
          </a:p>
          <a:p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order </a:t>
            </a:r>
            <a:r>
              <a:rPr lang="en-US" sz="36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3600" dirty="0">
                <a:solidFill>
                  <a:schemeClr val="bg1"/>
                </a:solidFill>
                <a:latin typeface="Consolas" panose="020B0609020204030204" pitchFamily="49" charset="0"/>
              </a:rPr>
              <a:t> want {item}</a:t>
            </a:r>
          </a:p>
        </p:txBody>
      </p:sp>
    </p:spTree>
    <p:extLst>
      <p:ext uri="{BB962C8B-B14F-4D97-AF65-F5344CB8AC3E}">
        <p14:creationId xmlns:p14="http://schemas.microsoft.com/office/powerpoint/2010/main" val="370104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n animal&#10;&#10;Description generated with very high confidence">
            <a:extLst>
              <a:ext uri="{FF2B5EF4-FFF2-40B4-BE49-F238E27FC236}">
                <a16:creationId xmlns:a16="http://schemas.microsoft.com/office/drawing/2014/main" id="{49010299-A014-4708-B862-F1AC4CBBD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008" y="997269"/>
            <a:ext cx="3753985" cy="48634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FA065C-7A62-4539-9492-E29D88892CE6}"/>
              </a:ext>
            </a:extLst>
          </p:cNvPr>
          <p:cNvSpPr/>
          <p:nvPr/>
        </p:nvSpPr>
        <p:spPr>
          <a:xfrm>
            <a:off x="4534377" y="5860731"/>
            <a:ext cx="3364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>
                <a:ln/>
                <a:solidFill>
                  <a:schemeClr val="accent3"/>
                </a:solidFill>
                <a:effectLst/>
              </a:rPr>
              <a:t>BuckStars</a:t>
            </a:r>
            <a:r>
              <a:rPr lang="en-US" sz="5400" b="1" cap="none" spc="0" dirty="0">
                <a:ln/>
                <a:solidFill>
                  <a:schemeClr val="accent3"/>
                </a:solidFill>
                <a:effectLst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669320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7B407-4CAA-4C9D-A569-0EFBE3185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0765-4FA8-4F93-8313-26CE872841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84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9A2F7-0666-442D-88DD-7B32D8E64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Going Live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3F9-BD02-4961-A118-F8F830A17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Submit for Certification</a:t>
            </a:r>
          </a:p>
          <a:p>
            <a:r>
              <a:rPr lang="en-US" dirty="0"/>
              <a:t>You fail</a:t>
            </a:r>
          </a:p>
          <a:p>
            <a:r>
              <a:rPr lang="en-US" dirty="0"/>
              <a:t>Submit for Certification</a:t>
            </a:r>
          </a:p>
          <a:p>
            <a:r>
              <a:rPr lang="en-US" dirty="0"/>
              <a:t>You fail again</a:t>
            </a:r>
          </a:p>
          <a:p>
            <a:r>
              <a:rPr lang="en-US" dirty="0"/>
              <a:t>(You get the idea..)</a:t>
            </a:r>
          </a:p>
        </p:txBody>
      </p:sp>
    </p:spTree>
    <p:extLst>
      <p:ext uri="{BB962C8B-B14F-4D97-AF65-F5344CB8AC3E}">
        <p14:creationId xmlns:p14="http://schemas.microsoft.com/office/powerpoint/2010/main" val="262322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84626-A859-42C2-87AE-17AE6C900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to Watch Out For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6322A-4074-4E82-939C-9E33FDEEC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Stop/Cancel/Help intents</a:t>
            </a:r>
          </a:p>
          <a:p>
            <a:r>
              <a:rPr lang="en-US" dirty="0"/>
              <a:t>Trademark issues</a:t>
            </a:r>
          </a:p>
          <a:p>
            <a:r>
              <a:rPr lang="en-US" dirty="0"/>
              <a:t>Bugs</a:t>
            </a:r>
          </a:p>
        </p:txBody>
      </p:sp>
    </p:spTree>
    <p:extLst>
      <p:ext uri="{BB962C8B-B14F-4D97-AF65-F5344CB8AC3E}">
        <p14:creationId xmlns:p14="http://schemas.microsoft.com/office/powerpoint/2010/main" val="329312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2F840-B7DF-4542-9594-F9F096A0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Securing your Skill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C490C-E195-4B49-A971-C6BA1E9DF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Check the </a:t>
            </a:r>
            <a:r>
              <a:rPr lang="en-US" dirty="0" err="1"/>
              <a:t>SignatureCertChainUrl</a:t>
            </a:r>
            <a:r>
              <a:rPr lang="en-US" dirty="0"/>
              <a:t> header for validity.</a:t>
            </a:r>
          </a:p>
          <a:p>
            <a:pPr fontAlgn="base"/>
            <a:r>
              <a:rPr lang="en-US" dirty="0"/>
              <a:t>Retrieve the certificate file from the </a:t>
            </a:r>
            <a:r>
              <a:rPr lang="en-US" dirty="0" err="1"/>
              <a:t>SignatureCertChainUrl</a:t>
            </a:r>
            <a:r>
              <a:rPr lang="en-US" dirty="0"/>
              <a:t> header URL.</a:t>
            </a:r>
          </a:p>
          <a:p>
            <a:pPr fontAlgn="base"/>
            <a:r>
              <a:rPr lang="en-US" dirty="0"/>
              <a:t>Check the certificate file for validity (PEM-encoded X.509).</a:t>
            </a:r>
          </a:p>
          <a:p>
            <a:pPr fontAlgn="base"/>
            <a:r>
              <a:rPr lang="en-US" dirty="0"/>
              <a:t>Extract the public key from certificate file.</a:t>
            </a:r>
          </a:p>
          <a:p>
            <a:pPr fontAlgn="base"/>
            <a:r>
              <a:rPr lang="en-US" dirty="0"/>
              <a:t>Decode the encrypted Signature header (it’s base64 encoded).</a:t>
            </a:r>
          </a:p>
          <a:p>
            <a:pPr fontAlgn="base"/>
            <a:r>
              <a:rPr lang="en-US" dirty="0"/>
              <a:t>Use the public key to decrypt the signature and retrieve a hash.</a:t>
            </a:r>
          </a:p>
          <a:p>
            <a:pPr fontAlgn="base"/>
            <a:r>
              <a:rPr lang="en-US" dirty="0"/>
              <a:t>Compare the hash in the signature to a SHA-1 hash of entire raw request body.</a:t>
            </a:r>
          </a:p>
          <a:p>
            <a:pPr fontAlgn="base"/>
            <a:r>
              <a:rPr lang="en-US" dirty="0"/>
              <a:t>Check the timestamp of request and reject it if older than 150 seconds.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2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E350E-8543-47E3-B737-D916FB535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OMG NO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0655B-A65F-4B56-9A47-B0FF2B84F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606056"/>
          </a:xfrm>
        </p:spPr>
        <p:txBody>
          <a:bodyPr/>
          <a:lstStyle/>
          <a:p>
            <a:r>
              <a:rPr lang="en-US" dirty="0"/>
              <a:t>https://github.com/mreinstein/alexa-verifier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98C7EA-04F5-406C-8F59-14BB4EF67261}"/>
              </a:ext>
            </a:extLst>
          </p:cNvPr>
          <p:cNvSpPr txBox="1"/>
          <p:nvPr/>
        </p:nvSpPr>
        <p:spPr>
          <a:xfrm>
            <a:off x="1371600" y="2785730"/>
            <a:ext cx="8416086" cy="203132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alexaVerifier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signaturehcainurl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, signature, body, function(err) 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if(err) 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//bad stuff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} else {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//good stuff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});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6E3D2C-0F7F-4868-9D49-DC4B88B56CBF}"/>
              </a:ext>
            </a:extLst>
          </p:cNvPr>
          <p:cNvSpPr txBox="1"/>
          <p:nvPr/>
        </p:nvSpPr>
        <p:spPr>
          <a:xfrm>
            <a:off x="1371600" y="5238307"/>
            <a:ext cx="9330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https://www.raymondcamden.com/2017/03/17/creating-alexa-skills-with-openwhisk-part-two</a:t>
            </a:r>
          </a:p>
        </p:txBody>
      </p:sp>
    </p:spTree>
    <p:extLst>
      <p:ext uri="{BB962C8B-B14F-4D97-AF65-F5344CB8AC3E}">
        <p14:creationId xmlns:p14="http://schemas.microsoft.com/office/powerpoint/2010/main" val="20023182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07A7-6AE2-44B7-8A06-FB0DA8B8B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wait - there's more...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722E2-AC0E-4DA0-A364-1E18B0925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the Alexa app for more detail</a:t>
            </a:r>
          </a:p>
        </p:txBody>
      </p:sp>
    </p:spTree>
    <p:extLst>
      <p:ext uri="{BB962C8B-B14F-4D97-AF65-F5344CB8AC3E}">
        <p14:creationId xmlns:p14="http://schemas.microsoft.com/office/powerpoint/2010/main" val="4194920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raymondcamden.com/images/2017/3/alexa1.png">
            <a:extLst>
              <a:ext uri="{FF2B5EF4-FFF2-40B4-BE49-F238E27FC236}">
                <a16:creationId xmlns:a16="http://schemas.microsoft.com/office/drawing/2014/main" id="{B2AB03B1-768A-4B27-B293-DE71F09F2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838" y="355107"/>
            <a:ext cx="8534445" cy="635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9616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atic.raymondcamden.com/images/2017/3/alexa2.png">
            <a:extLst>
              <a:ext uri="{FF2B5EF4-FFF2-40B4-BE49-F238E27FC236}">
                <a16:creationId xmlns:a16="http://schemas.microsoft.com/office/drawing/2014/main" id="{7D00C5B7-4CCF-460C-9BE4-BC9369298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0"/>
            <a:ext cx="3856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7601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B4FF-ECD2-44D2-A8CB-5C40C5D57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OpenWhisk</a:t>
            </a:r>
            <a:r>
              <a:rPr lang="en-US" dirty="0"/>
              <a:t>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7B3B5-A960-4A6C-BF2F-6F2F8FCC71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Slack: openwhisk-team.slack.com (signup at slack.opehwhisk.org)</a:t>
            </a:r>
          </a:p>
          <a:p>
            <a:r>
              <a:rPr lang="en-US" dirty="0"/>
              <a:t>My stuff: https://www.raymondcamden.com/tags/openwhisk</a:t>
            </a:r>
          </a:p>
          <a:p>
            <a:r>
              <a:rPr lang="en-US" dirty="0"/>
              <a:t>Developer Journey: https://developer.ibm.com/code/journey/unlock-enterprise-data-using-apis/</a:t>
            </a:r>
          </a:p>
          <a:p>
            <a:r>
              <a:rPr lang="en-US" dirty="0"/>
              <a:t>Visual Studio Code extension</a:t>
            </a:r>
          </a:p>
          <a:p>
            <a:pPr lvl="1"/>
            <a:r>
              <a:rPr lang="en-US" dirty="0"/>
              <a:t>https://github.com/openwhisk/openwhisk-vscode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9773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D73F4-B43F-45FA-B916-FCBD3CC1C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Alexa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94A0-AE96-44D2-ABC3-BE6F09D6B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https://developer.amazon.com/alexa-skills-kit</a:t>
            </a:r>
          </a:p>
          <a:p>
            <a:r>
              <a:rPr lang="en-US" dirty="0"/>
              <a:t>https://ssearch.oreilly.com/?q=alexa</a:t>
            </a:r>
          </a:p>
          <a:p>
            <a:r>
              <a:rPr lang="en-US" dirty="0"/>
              <a:t>https://www.lynda.com/search?q=alexa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54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AACA6-0698-49A4-A16B-3A09D67A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Two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364C6-1835-40CD-9769-406A000D1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0104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CE649B24-0819-4B42-9F44-706C3D2B6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084" y="660968"/>
            <a:ext cx="9325306" cy="45334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E11A9E-DAC1-4914-9072-303E440EFA35}"/>
              </a:ext>
            </a:extLst>
          </p:cNvPr>
          <p:cNvSpPr txBox="1"/>
          <p:nvPr/>
        </p:nvSpPr>
        <p:spPr>
          <a:xfrm>
            <a:off x="1794234" y="5503873"/>
            <a:ext cx="8183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https://developer.amazon.com/alexa-skills-kit/alexa-developer-skill-promotion</a:t>
            </a:r>
          </a:p>
        </p:txBody>
      </p:sp>
    </p:spTree>
    <p:extLst>
      <p:ext uri="{BB962C8B-B14F-4D97-AF65-F5344CB8AC3E}">
        <p14:creationId xmlns:p14="http://schemas.microsoft.com/office/powerpoint/2010/main" val="24726923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72957-A699-48EF-A814-A1993F9C5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577AD-5B62-4503-BA80-DD54809D3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contact info: raymondcamden@gmail.com</a:t>
            </a:r>
          </a:p>
          <a:p>
            <a:r>
              <a:rPr lang="en-US" dirty="0"/>
              <a:t>My Twitter (it's the best I tell </a:t>
            </a:r>
            <a:r>
              <a:rPr lang="en-US" dirty="0" err="1"/>
              <a:t>ya</a:t>
            </a:r>
            <a:r>
              <a:rPr lang="en-US" dirty="0"/>
              <a:t> - great stuff!): @</a:t>
            </a:r>
            <a:r>
              <a:rPr lang="en-US" dirty="0" err="1"/>
              <a:t>raymondcamden</a:t>
            </a:r>
            <a:endParaRPr lang="en-US" dirty="0"/>
          </a:p>
          <a:p>
            <a:r>
              <a:rPr lang="en-US" dirty="0"/>
              <a:t>My Blog (also the best - honest - I'm making blogging great again): </a:t>
            </a:r>
            <a:r>
              <a:rPr lang="en-US"/>
              <a:t>raymondcamden.com</a:t>
            </a:r>
          </a:p>
        </p:txBody>
      </p:sp>
    </p:spTree>
    <p:extLst>
      <p:ext uri="{BB962C8B-B14F-4D97-AF65-F5344CB8AC3E}">
        <p14:creationId xmlns:p14="http://schemas.microsoft.com/office/powerpoint/2010/main" val="1195733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7/79/Operation_Upshot-Knothole_-_Badger_001.jpg">
            <a:extLst>
              <a:ext uri="{FF2B5EF4-FFF2-40B4-BE49-F238E27FC236}">
                <a16:creationId xmlns:a16="http://schemas.microsoft.com/office/drawing/2014/main" id="{F8D6A035-09A4-4B15-B550-55F200F90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2" b="14341"/>
          <a:stretch/>
        </p:blipFill>
        <p:spPr bwMode="auto">
          <a:xfrm>
            <a:off x="-7023455" y="-4728196"/>
            <a:ext cx="25469016" cy="1524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images2.static-bluray.com/reviews/6568_1.jpg">
            <a:extLst>
              <a:ext uri="{FF2B5EF4-FFF2-40B4-BE49-F238E27FC236}">
                <a16:creationId xmlns:a16="http://schemas.microsoft.com/office/drawing/2014/main" id="{87245B22-CC72-42DC-88E3-6F4E00848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3571" y="-1187140"/>
            <a:ext cx="14485527" cy="86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588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BF6BB-7DFA-44FA-8A23-F5104A185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Alexa?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98F38-F223-422D-AC49-CDDBE09F5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Voice Assisted Virtual Assistant</a:t>
            </a:r>
          </a:p>
          <a:p>
            <a:r>
              <a:rPr lang="en-US" dirty="0"/>
              <a:t>In English: You talk to it, it talks back. And so on.</a:t>
            </a:r>
          </a:p>
          <a:p>
            <a:r>
              <a:rPr lang="en-US" dirty="0"/>
              <a:t>Speech Recognition and Natural Language Processing</a:t>
            </a:r>
          </a:p>
          <a:p>
            <a:r>
              <a:rPr lang="en-US" dirty="0"/>
              <a:t>New product category: Google Home, Apple </a:t>
            </a:r>
            <a:r>
              <a:rPr lang="en-US" dirty="0" err="1"/>
              <a:t>HomePod</a:t>
            </a:r>
            <a:endParaRPr lang="en-US" dirty="0"/>
          </a:p>
          <a:p>
            <a:r>
              <a:rPr lang="en-US" dirty="0"/>
              <a:t>Echo Dot, Echo, Echo Show, Echo Look, and more...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4CA3400-4BF5-4ADE-AADE-89C20FE6A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038" y="1066553"/>
            <a:ext cx="2698889" cy="48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7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D9BF4-8664-4BC4-9211-5D97875F1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need to work with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A29EB-77E2-4198-9037-8314812E6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Amazon developer account</a:t>
            </a:r>
          </a:p>
          <a:p>
            <a:r>
              <a:rPr lang="en-US" dirty="0"/>
              <a:t>Hardware... </a:t>
            </a:r>
            <a:r>
              <a:rPr lang="en-US" dirty="0" err="1"/>
              <a:t>kinda</a:t>
            </a:r>
            <a:endParaRPr lang="en-US" dirty="0"/>
          </a:p>
          <a:p>
            <a:pPr lvl="1"/>
            <a:r>
              <a:rPr lang="en-US" dirty="0"/>
              <a:t>Amazon shopping app (iOS only)</a:t>
            </a:r>
          </a:p>
          <a:p>
            <a:pPr lvl="1"/>
            <a:r>
              <a:rPr lang="en-US" dirty="0"/>
              <a:t>echoism.io</a:t>
            </a:r>
          </a:p>
          <a:p>
            <a:r>
              <a:rPr lang="en-US" dirty="0"/>
              <a:t>Server</a:t>
            </a:r>
          </a:p>
          <a:p>
            <a:pPr lvl="1"/>
            <a:r>
              <a:rPr lang="en-US" dirty="0"/>
              <a:t>psyche!</a:t>
            </a:r>
          </a:p>
          <a:p>
            <a:pPr lvl="1"/>
            <a:r>
              <a:rPr lang="en-US" dirty="0"/>
              <a:t>Just code (that happens to be HTTPS accessible)</a:t>
            </a:r>
          </a:p>
        </p:txBody>
      </p:sp>
    </p:spTree>
    <p:extLst>
      <p:ext uri="{BB962C8B-B14F-4D97-AF65-F5344CB8AC3E}">
        <p14:creationId xmlns:p14="http://schemas.microsoft.com/office/powerpoint/2010/main" val="399018123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4420</TotalTime>
  <Words>2172</Words>
  <Application>Microsoft Office PowerPoint</Application>
  <PresentationFormat>Widescreen</PresentationFormat>
  <Paragraphs>344</Paragraphs>
  <Slides>61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Calibri</vt:lpstr>
      <vt:lpstr>Consolas</vt:lpstr>
      <vt:lpstr>Franklin Gothic Book</vt:lpstr>
      <vt:lpstr>Source Code Pro</vt:lpstr>
      <vt:lpstr>Crop</vt:lpstr>
      <vt:lpstr>Alexa Skills with Openwhisk</vt:lpstr>
      <vt:lpstr>Who the heck am I?</vt:lpstr>
      <vt:lpstr>Game Plan</vt:lpstr>
      <vt:lpstr>Demo One</vt:lpstr>
      <vt:lpstr>PowerPoint Presentation</vt:lpstr>
      <vt:lpstr>Demo Two</vt:lpstr>
      <vt:lpstr>PowerPoint Presentation</vt:lpstr>
      <vt:lpstr>What is Alexa?</vt:lpstr>
      <vt:lpstr>What do you need to work with it?</vt:lpstr>
      <vt:lpstr>Why I fell in love...</vt:lpstr>
      <vt:lpstr>PowerPoint Presentation</vt:lpstr>
      <vt:lpstr>The basics of working with Alexa</vt:lpstr>
      <vt:lpstr>Parts of a Skill</vt:lpstr>
      <vt:lpstr>Getting Started</vt:lpstr>
      <vt:lpstr>PowerPoint Presentation</vt:lpstr>
      <vt:lpstr>PowerPoint Presentation</vt:lpstr>
      <vt:lpstr>Defining the Skill</vt:lpstr>
      <vt:lpstr>Intents</vt:lpstr>
      <vt:lpstr>PowerPoint Presentation</vt:lpstr>
      <vt:lpstr>Sample Utterances</vt:lpstr>
      <vt:lpstr>PowerPoint Presentation</vt:lpstr>
      <vt:lpstr>The Service</vt:lpstr>
      <vt:lpstr>PowerPoint Presentation</vt:lpstr>
      <vt:lpstr>PowerPoint Presentation</vt:lpstr>
      <vt:lpstr>And let's do it serverless!</vt:lpstr>
      <vt:lpstr>PowerPoint Presentation</vt:lpstr>
      <vt:lpstr>PowerPoint Presentation</vt:lpstr>
      <vt:lpstr>And let's do it serverless!</vt:lpstr>
      <vt:lpstr>PowerPoint Presentation</vt:lpstr>
      <vt:lpstr>The Details</vt:lpstr>
      <vt:lpstr>PowerPoint Presentation</vt:lpstr>
      <vt:lpstr>Actions</vt:lpstr>
      <vt:lpstr>PowerPoint Presentation</vt:lpstr>
      <vt:lpstr>Deploying it to Bluemix/OpenWhisk</vt:lpstr>
      <vt:lpstr>Demo</vt:lpstr>
      <vt:lpstr>Running It...</vt:lpstr>
      <vt:lpstr>Another Demo</vt:lpstr>
      <vt:lpstr>Using it as an API</vt:lpstr>
      <vt:lpstr>Web Actions</vt:lpstr>
      <vt:lpstr>Yet another demo</vt:lpstr>
      <vt:lpstr>Back to Alexa!</vt:lpstr>
      <vt:lpstr>Demo</vt:lpstr>
      <vt:lpstr>Formulating the Response</vt:lpstr>
      <vt:lpstr>PowerPoint Presentation</vt:lpstr>
      <vt:lpstr>Demo</vt:lpstr>
      <vt:lpstr>Slots</vt:lpstr>
      <vt:lpstr>Slots - Part Deux</vt:lpstr>
      <vt:lpstr>PowerPoint Presentation</vt:lpstr>
      <vt:lpstr>PowerPoint Presentation</vt:lpstr>
      <vt:lpstr>Demo</vt:lpstr>
      <vt:lpstr>Going Live</vt:lpstr>
      <vt:lpstr>Things to Watch Out For</vt:lpstr>
      <vt:lpstr>Securing your Skill</vt:lpstr>
      <vt:lpstr>OMG NO</vt:lpstr>
      <vt:lpstr>But wait - there's more...</vt:lpstr>
      <vt:lpstr>PowerPoint Presentation</vt:lpstr>
      <vt:lpstr>PowerPoint Presentation</vt:lpstr>
      <vt:lpstr>OpenWhisk Resources</vt:lpstr>
      <vt:lpstr>Alexa Resources</vt:lpstr>
      <vt:lpstr>PowerPoint Presentation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Raymond Camden</dc:creator>
  <cp:lastModifiedBy>Raymond Camden</cp:lastModifiedBy>
  <cp:revision>69</cp:revision>
  <dcterms:created xsi:type="dcterms:W3CDTF">2017-08-07T15:29:30Z</dcterms:created>
  <dcterms:modified xsi:type="dcterms:W3CDTF">2017-08-17T14:48:46Z</dcterms:modified>
</cp:coreProperties>
</file>